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4" r:id="rId2"/>
    <p:sldId id="455" r:id="rId3"/>
    <p:sldId id="441" r:id="rId4"/>
    <p:sldId id="449" r:id="rId5"/>
    <p:sldId id="450" r:id="rId6"/>
    <p:sldId id="452" r:id="rId7"/>
    <p:sldId id="453" r:id="rId8"/>
    <p:sldId id="454" r:id="rId9"/>
    <p:sldId id="448" r:id="rId10"/>
    <p:sldId id="456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440C41"/>
    <a:srgbClr val="35FA26"/>
    <a:srgbClr val="F2CEE3"/>
    <a:srgbClr val="000000"/>
    <a:srgbClr val="008000"/>
    <a:srgbClr val="FF0066"/>
    <a:srgbClr val="FF3399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142984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1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四则运算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00042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8533" y="3357562"/>
            <a:ext cx="839204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含括号的四则混合运算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214554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括  号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2136" y="500042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535594" y="1571612"/>
            <a:ext cx="91085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j-ea"/>
                <a:ea typeface="+mj-ea"/>
              </a:rPr>
              <a:t>先</a:t>
            </a:r>
            <a:r>
              <a:rPr lang="zh-CN" altLang="en-US" sz="3200" dirty="0" smtClean="0">
                <a:latin typeface="+mj-ea"/>
                <a:ea typeface="+mj-ea"/>
              </a:rPr>
              <a:t>说一说</a:t>
            </a:r>
            <a:r>
              <a:rPr lang="zh-CN" altLang="en-US" sz="3200" dirty="0">
                <a:latin typeface="+mj-ea"/>
                <a:ea typeface="+mj-ea"/>
              </a:rPr>
              <a:t>下面各题的运算顺序</a:t>
            </a:r>
            <a:r>
              <a:rPr lang="en-US" altLang="zh-CN" sz="3200" dirty="0" smtClean="0">
                <a:latin typeface="+mj-ea"/>
                <a:ea typeface="+mj-ea"/>
              </a:rPr>
              <a:t>,</a:t>
            </a:r>
            <a:r>
              <a:rPr lang="zh-CN" altLang="en-US" sz="3200" dirty="0">
                <a:latin typeface="+mj-ea"/>
                <a:ea typeface="+mj-ea"/>
              </a:rPr>
              <a:t>再</a:t>
            </a:r>
            <a:r>
              <a:rPr lang="zh-CN" altLang="en-US" sz="3200" dirty="0" smtClean="0">
                <a:latin typeface="+mj-ea"/>
                <a:ea typeface="+mj-ea"/>
              </a:rPr>
              <a:t>计算。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1191" y="2496379"/>
            <a:ext cx="3717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360÷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70-4×16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49423" y="3060249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0034" y="3216459"/>
            <a:ext cx="3209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=360÷</a:t>
            </a:r>
            <a:r>
              <a:rPr lang="zh-CN" altLang="en-US" sz="3200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</a:rPr>
              <a:t>70-64</a:t>
            </a:r>
            <a:r>
              <a:rPr lang="zh-CN" altLang="en-US" sz="3200" dirty="0" smtClean="0">
                <a:solidFill>
                  <a:srgbClr val="FF0000"/>
                </a:solidFill>
              </a:rPr>
              <a:t>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3986" y="3987642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=360÷6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0624" y="4644425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=60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84531" y="2492896"/>
            <a:ext cx="40639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158×[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27+54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÷9 ]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367590" y="305676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423374" y="3212976"/>
            <a:ext cx="2823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=158</a:t>
            </a:r>
            <a:r>
              <a:rPr lang="en-US" altLang="zh-CN" sz="3200" dirty="0" smtClean="0">
                <a:solidFill>
                  <a:srgbClr val="FF0000"/>
                </a:solidFill>
              </a:rPr>
              <a:t>×[81÷9 </a:t>
            </a:r>
            <a:r>
              <a:rPr lang="en-US" altLang="zh-CN" sz="3200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25" name="矩形 24"/>
          <p:cNvSpPr/>
          <p:nvPr/>
        </p:nvSpPr>
        <p:spPr>
          <a:xfrm>
            <a:off x="4427326" y="3984159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158×9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29124" y="4640942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=1422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4" grpId="0"/>
      <p:bldP spid="25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8628" y="500042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11</a:t>
            </a:r>
            <a:r>
              <a:rPr lang="zh-CN" altLang="en-US" sz="3200" dirty="0">
                <a:latin typeface="+mn-ea"/>
                <a:ea typeface="+mn-ea"/>
              </a:rPr>
              <a:t>页练习三第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90946" y="1142984"/>
            <a:ext cx="57241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下面各题，看谁做得都对。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4067" y="1872156"/>
            <a:ext cx="2175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72-4×6÷3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2348880"/>
            <a:ext cx="1968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72-24÷3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6862" y="2852936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72-8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594" y="3356992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=64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2080" y="1844824"/>
            <a:ext cx="29995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72-4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×6÷3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5641" y="4211181"/>
            <a:ext cx="3823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72-4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6÷3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39495" y="2357591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=68×6÷3</a:t>
            </a:r>
          </a:p>
        </p:txBody>
      </p:sp>
      <p:sp>
        <p:nvSpPr>
          <p:cNvPr id="26" name="矩形 25"/>
          <p:cNvSpPr/>
          <p:nvPr/>
        </p:nvSpPr>
        <p:spPr>
          <a:xfrm>
            <a:off x="5343447" y="2861647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=408÷3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57179" y="3365703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=136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0582" y="4706526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68×2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0582" y="529249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=136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5" grpId="0"/>
      <p:bldP spid="26" grpId="0"/>
      <p:bldP spid="27" grpId="0"/>
      <p:bldP spid="2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11</a:t>
            </a:r>
            <a:r>
              <a:rPr lang="zh-CN" altLang="en-US" sz="3200" dirty="0">
                <a:latin typeface="+mn-ea"/>
                <a:ea typeface="+mn-ea"/>
              </a:rPr>
              <a:t>页练习三第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633822" y="1246017"/>
            <a:ext cx="57241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下面各题，看谁做得都对。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568" y="1844824"/>
            <a:ext cx="2930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6000÷75-60-10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411" y="2348880"/>
            <a:ext cx="1890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=80-60-10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6363" y="2852936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=20-10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3001" y="3348281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16736" y="1844824"/>
            <a:ext cx="3754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6000÷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75-60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1348" y="4149080"/>
            <a:ext cx="4020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6000÷[75-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60-10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81939" y="2357591"/>
            <a:ext cx="2593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=6000÷15-10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85891" y="2861647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=400-10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12529" y="3356992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=390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1836" y="4653136"/>
            <a:ext cx="2860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=6000÷[</a:t>
            </a:r>
            <a:r>
              <a:rPr lang="en-US" altLang="zh-CN" sz="3200" dirty="0" smtClean="0">
                <a:solidFill>
                  <a:srgbClr val="FF0000"/>
                </a:solidFill>
              </a:rPr>
              <a:t>75-50]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5788" y="5157192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6000÷25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3528" y="565253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=240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34" t="12201" r="16236" b="6951"/>
          <a:stretch>
            <a:fillRect/>
          </a:stretch>
        </p:blipFill>
        <p:spPr>
          <a:xfrm>
            <a:off x="6434811" y="3603406"/>
            <a:ext cx="1478211" cy="21888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07917" y="642918"/>
            <a:ext cx="7978925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认识了中括号。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857224" y="1428736"/>
            <a:ext cx="7606059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在一个算式里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既有小括号又有中括号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要先算小括号里面的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再算中括号里面的。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996435"/>
            <a:ext cx="3114675" cy="2095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3050" y="2673994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003448" y="5829617"/>
            <a:ext cx="844838" cy="623719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724844" y="4677489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51048" y="3534072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5749" y="2373233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571472" y="1343670"/>
            <a:ext cx="81439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按照顺序计算，并填写下面的   ，然后列出综合算式。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575948" y="900009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11</a:t>
            </a:r>
            <a:r>
              <a:rPr lang="zh-CN" altLang="en-US" sz="3200" dirty="0">
                <a:latin typeface="+mn-ea"/>
                <a:ea typeface="+mn-ea"/>
              </a:rPr>
              <a:t>页练习二第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700" y="2373233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60748" y="35253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275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69982" y="2373233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1933" y="2373233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6962" y="308460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" name="直接连接符 4"/>
          <p:cNvCxnSpPr>
            <a:stCxn id="2" idx="2"/>
            <a:endCxn id="20" idx="0"/>
          </p:cNvCxnSpPr>
          <p:nvPr/>
        </p:nvCxnSpPr>
        <p:spPr>
          <a:xfrm>
            <a:off x="1401793" y="2958008"/>
            <a:ext cx="845299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2"/>
            <a:endCxn id="20" idx="0"/>
          </p:cNvCxnSpPr>
          <p:nvPr/>
        </p:nvCxnSpPr>
        <p:spPr>
          <a:xfrm flipH="1">
            <a:off x="2247092" y="2958008"/>
            <a:ext cx="81893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563888" y="3525361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660948" y="352536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48286" y="41734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7" name="直接连接符 36"/>
          <p:cNvCxnSpPr>
            <a:stCxn id="34" idx="2"/>
          </p:cNvCxnSpPr>
          <p:nvPr/>
        </p:nvCxnSpPr>
        <p:spPr>
          <a:xfrm flipH="1">
            <a:off x="3140998" y="4110136"/>
            <a:ext cx="81893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0" idx="2"/>
          </p:cNvCxnSpPr>
          <p:nvPr/>
        </p:nvCxnSpPr>
        <p:spPr>
          <a:xfrm>
            <a:off x="2247092" y="4118847"/>
            <a:ext cx="909800" cy="5586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158149" y="4668778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150100" y="466877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99362" y="53801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>
            <a:stCxn id="41" idx="2"/>
            <a:endCxn id="46" idx="0"/>
          </p:cNvCxnSpPr>
          <p:nvPr/>
        </p:nvCxnSpPr>
        <p:spPr>
          <a:xfrm>
            <a:off x="1554193" y="5253553"/>
            <a:ext cx="87167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0" idx="2"/>
            <a:endCxn id="46" idx="0"/>
          </p:cNvCxnSpPr>
          <p:nvPr/>
        </p:nvCxnSpPr>
        <p:spPr>
          <a:xfrm flipH="1">
            <a:off x="2425867" y="5262264"/>
            <a:ext cx="695021" cy="5673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6500826" y="1500174"/>
            <a:ext cx="433364" cy="292387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2843477" y="466877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11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922641" y="582961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3520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148089" y="2775429"/>
            <a:ext cx="4028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320×[(128+147)÷25</a:t>
            </a:r>
            <a:r>
              <a:rPr lang="en-US" altLang="zh-CN" sz="3200" dirty="0" smtClean="0"/>
              <a:t>]</a:t>
            </a:r>
            <a:endParaRPr lang="zh-CN" altLang="en-US" sz="3200" dirty="0"/>
          </a:p>
        </p:txBody>
      </p:sp>
      <p:sp>
        <p:nvSpPr>
          <p:cNvPr id="82" name="矩形 81"/>
          <p:cNvSpPr/>
          <p:nvPr/>
        </p:nvSpPr>
        <p:spPr>
          <a:xfrm>
            <a:off x="4855657" y="3459145"/>
            <a:ext cx="3239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320</a:t>
            </a:r>
            <a:r>
              <a:rPr lang="en-US" altLang="zh-CN" sz="3200" dirty="0" smtClean="0"/>
              <a:t>×[275÷25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4855657" y="4173433"/>
            <a:ext cx="1936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320×11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4877781" y="5017867"/>
            <a:ext cx="1316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3520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8" grpId="0"/>
      <p:bldP spid="79" grpId="0"/>
      <p:bldP spid="81" grpId="0"/>
      <p:bldP spid="82" grpId="0"/>
      <p:bldP spid="33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763688" y="5508522"/>
            <a:ext cx="1159819" cy="656782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48586" y="4271318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41485" y="3136612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6186" y="1975773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8137" y="1975773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438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60419" y="1975773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62954" y="197577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75675" y="26238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3" name="直接连接符 32"/>
          <p:cNvCxnSpPr>
            <a:stCxn id="20" idx="2"/>
            <a:endCxn id="18" idx="0"/>
          </p:cNvCxnSpPr>
          <p:nvPr/>
        </p:nvCxnSpPr>
        <p:spPr>
          <a:xfrm>
            <a:off x="1392230" y="2560548"/>
            <a:ext cx="845299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7" idx="2"/>
            <a:endCxn id="18" idx="0"/>
          </p:cNvCxnSpPr>
          <p:nvPr/>
        </p:nvCxnSpPr>
        <p:spPr>
          <a:xfrm flipH="1">
            <a:off x="2237529" y="2560548"/>
            <a:ext cx="81893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12073" y="3127901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94324" y="312790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50530" y="37819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8" name="直接连接符 37"/>
          <p:cNvCxnSpPr>
            <a:stCxn id="35" idx="2"/>
            <a:endCxn id="17" idx="0"/>
          </p:cNvCxnSpPr>
          <p:nvPr/>
        </p:nvCxnSpPr>
        <p:spPr>
          <a:xfrm>
            <a:off x="808117" y="3712676"/>
            <a:ext cx="736513" cy="5586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8" idx="2"/>
            <a:endCxn id="17" idx="0"/>
          </p:cNvCxnSpPr>
          <p:nvPr/>
        </p:nvCxnSpPr>
        <p:spPr>
          <a:xfrm flipH="1">
            <a:off x="1544630" y="3721387"/>
            <a:ext cx="692899" cy="54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715281" y="4280029"/>
            <a:ext cx="792088" cy="584775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68257" y="491939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2" name="直接连接符 41"/>
          <p:cNvCxnSpPr>
            <a:stCxn id="17" idx="2"/>
            <a:endCxn id="16" idx="0"/>
          </p:cNvCxnSpPr>
          <p:nvPr/>
        </p:nvCxnSpPr>
        <p:spPr>
          <a:xfrm>
            <a:off x="1544630" y="4856093"/>
            <a:ext cx="798968" cy="6524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40" idx="2"/>
            <a:endCxn id="16" idx="0"/>
          </p:cNvCxnSpPr>
          <p:nvPr/>
        </p:nvCxnSpPr>
        <p:spPr>
          <a:xfrm flipH="1">
            <a:off x="2343598" y="4864804"/>
            <a:ext cx="767727" cy="6437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834962" y="428002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18704" y="31366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6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16016" y="2891244"/>
            <a:ext cx="3554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(920+438÷73)×34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4423584" y="3574960"/>
            <a:ext cx="2606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(</a:t>
            </a:r>
            <a:r>
              <a:rPr lang="en-US" altLang="zh-CN" sz="3200" dirty="0" smtClean="0"/>
              <a:t>920+6)×</a:t>
            </a:r>
            <a:r>
              <a:rPr lang="en-US" altLang="zh-CN" sz="3200" dirty="0"/>
              <a:t>34</a:t>
            </a:r>
            <a:endParaRPr lang="zh-CN" altLang="en-US" sz="3200" dirty="0"/>
          </a:p>
        </p:txBody>
      </p:sp>
      <p:sp>
        <p:nvSpPr>
          <p:cNvPr id="49" name="矩形 48"/>
          <p:cNvSpPr/>
          <p:nvPr/>
        </p:nvSpPr>
        <p:spPr>
          <a:xfrm>
            <a:off x="1169875" y="427555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926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740380" y="5580528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31484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28596" y="642918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按照顺序计算，并填写下面的   ，然后列出综合算式。</a:t>
            </a:r>
            <a:endParaRPr lang="zh-CN" altLang="en-US" sz="3200" dirty="0"/>
          </a:p>
        </p:txBody>
      </p:sp>
      <p:sp>
        <p:nvSpPr>
          <p:cNvPr id="56" name="矩形 55"/>
          <p:cNvSpPr/>
          <p:nvPr/>
        </p:nvSpPr>
        <p:spPr>
          <a:xfrm>
            <a:off x="6429388" y="802842"/>
            <a:ext cx="433364" cy="292387"/>
          </a:xfrm>
          <a:prstGeom prst="rect">
            <a:avLst/>
          </a:prstGeom>
          <a:solidFill>
            <a:srgbClr val="FFD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457684" y="4221114"/>
            <a:ext cx="1936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926×34</a:t>
            </a:r>
            <a:endParaRPr lang="en-US" altLang="zh-CN" sz="3200" dirty="0"/>
          </a:p>
        </p:txBody>
      </p:sp>
      <p:sp>
        <p:nvSpPr>
          <p:cNvPr id="51" name="矩形 50"/>
          <p:cNvSpPr/>
          <p:nvPr/>
        </p:nvSpPr>
        <p:spPr>
          <a:xfrm>
            <a:off x="4457684" y="4826987"/>
            <a:ext cx="1524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31484</a:t>
            </a:r>
            <a:endParaRPr lang="en-US" altLang="zh-CN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9" grpId="0"/>
      <p:bldP spid="50" grpId="0"/>
      <p:bldP spid="48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98736" y="357166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（基础题）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计算下列各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0436" y="1268760"/>
            <a:ext cx="3740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420÷[(205-198)×4]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9279" y="1772816"/>
            <a:ext cx="2521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r>
              <a:rPr lang="en-US" altLang="zh-CN" sz="3200" dirty="0">
                <a:solidFill>
                  <a:srgbClr val="FF0000"/>
                </a:solidFill>
              </a:rPr>
              <a:t>420÷[7×4]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3231" y="2276872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=420÷28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9869" y="2780928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93197" y="1268760"/>
            <a:ext cx="3740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32×[(156-114)÷21]</a:t>
            </a:r>
          </a:p>
        </p:txBody>
      </p:sp>
      <p:sp>
        <p:nvSpPr>
          <p:cNvPr id="32" name="矩形 31"/>
          <p:cNvSpPr/>
          <p:nvPr/>
        </p:nvSpPr>
        <p:spPr>
          <a:xfrm>
            <a:off x="4932040" y="1772816"/>
            <a:ext cx="273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=32×[42÷21]</a:t>
            </a:r>
          </a:p>
        </p:txBody>
      </p:sp>
      <p:sp>
        <p:nvSpPr>
          <p:cNvPr id="33" name="矩形 32"/>
          <p:cNvSpPr/>
          <p:nvPr/>
        </p:nvSpPr>
        <p:spPr>
          <a:xfrm>
            <a:off x="4935992" y="227687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=32×2</a:t>
            </a:r>
          </a:p>
        </p:txBody>
      </p:sp>
      <p:sp>
        <p:nvSpPr>
          <p:cNvPr id="34" name="矩形 33"/>
          <p:cNvSpPr/>
          <p:nvPr/>
        </p:nvSpPr>
        <p:spPr>
          <a:xfrm>
            <a:off x="4962630" y="2780928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=64</a:t>
            </a:r>
          </a:p>
        </p:txBody>
      </p:sp>
      <p:sp>
        <p:nvSpPr>
          <p:cNvPr id="35" name="矩形 34"/>
          <p:cNvSpPr/>
          <p:nvPr/>
        </p:nvSpPr>
        <p:spPr>
          <a:xfrm>
            <a:off x="746985" y="3789040"/>
            <a:ext cx="3324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[300-(45+35)]×20</a:t>
            </a:r>
          </a:p>
        </p:txBody>
      </p:sp>
      <p:sp>
        <p:nvSpPr>
          <p:cNvPr id="36" name="矩形 35"/>
          <p:cNvSpPr/>
          <p:nvPr/>
        </p:nvSpPr>
        <p:spPr>
          <a:xfrm>
            <a:off x="485828" y="4293096"/>
            <a:ext cx="26516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=[300-80]×20</a:t>
            </a:r>
          </a:p>
        </p:txBody>
      </p:sp>
      <p:sp>
        <p:nvSpPr>
          <p:cNvPr id="37" name="矩形 36"/>
          <p:cNvSpPr/>
          <p:nvPr/>
        </p:nvSpPr>
        <p:spPr>
          <a:xfrm>
            <a:off x="489779" y="4797152"/>
            <a:ext cx="2549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=220×20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6418" y="5301208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=4400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62032" y="3789040"/>
            <a:ext cx="3116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[200-(48+64)]÷8</a:t>
            </a:r>
          </a:p>
        </p:txBody>
      </p:sp>
      <p:sp>
        <p:nvSpPr>
          <p:cNvPr id="40" name="矩形 39"/>
          <p:cNvSpPr/>
          <p:nvPr/>
        </p:nvSpPr>
        <p:spPr>
          <a:xfrm>
            <a:off x="4900875" y="4293096"/>
            <a:ext cx="273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=[200-112]÷8</a:t>
            </a:r>
          </a:p>
        </p:txBody>
      </p:sp>
      <p:sp>
        <p:nvSpPr>
          <p:cNvPr id="41" name="矩形 40"/>
          <p:cNvSpPr/>
          <p:nvPr/>
        </p:nvSpPr>
        <p:spPr>
          <a:xfrm>
            <a:off x="4904827" y="479715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=88÷8</a:t>
            </a:r>
          </a:p>
        </p:txBody>
      </p:sp>
      <p:sp>
        <p:nvSpPr>
          <p:cNvPr id="42" name="矩形 41"/>
          <p:cNvSpPr/>
          <p:nvPr/>
        </p:nvSpPr>
        <p:spPr>
          <a:xfrm>
            <a:off x="4931465" y="5301208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=11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  <p:bldP spid="32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635137"/>
            <a:ext cx="7614251" cy="64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楷体_GB2312" pitchFamily="49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列式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计算。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504" y="1303220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(1)360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与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140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的和的一半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再除以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50,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商是多少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63688" y="1908121"/>
            <a:ext cx="3900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(360+140)÷</a:t>
            </a:r>
            <a:r>
              <a:rPr lang="en-US" altLang="zh-CN" sz="3600" dirty="0" smtClean="0">
                <a:latin typeface="+mn-ea"/>
                <a:ea typeface="+mn-ea"/>
              </a:rPr>
              <a:t>2÷50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73816" y="190812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</a:rPr>
              <a:t>=5</a:t>
            </a:r>
            <a:endParaRPr lang="zh-CN" altLang="en-US" sz="3600" dirty="0"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7504" y="281538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(2)600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除以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59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与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35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的差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商是多少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763688" y="3420289"/>
            <a:ext cx="2972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600÷(59-35</a:t>
            </a:r>
            <a:r>
              <a:rPr lang="en-US" altLang="zh-CN" sz="3600" dirty="0" smtClean="0">
                <a:latin typeface="+mn-ea"/>
                <a:ea typeface="+mn-ea"/>
              </a:rPr>
              <a:t>)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609720" y="342028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=25</a:t>
            </a:r>
            <a:endParaRPr lang="zh-CN" altLang="en-US" sz="3600" dirty="0"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7504" y="4365104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(3)175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除以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的商加上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17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与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和是多少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763688" y="4970005"/>
            <a:ext cx="34355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175÷25+17×13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041768" y="4970004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=228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70" grpId="0"/>
      <p:bldP spid="71" grpId="0"/>
      <p:bldP spid="73" grpId="0"/>
      <p:bldP spid="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425" y="1412776"/>
            <a:ext cx="25731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1)7×2+30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49677" y="1412776"/>
            <a:ext cx="299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(2)175-25×4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5960" y="3488814"/>
            <a:ext cx="25731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(3)40÷4+6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37920" y="348881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(4)48-18÷2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4189" y="797803"/>
            <a:ext cx="7094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说说下面各题的运算顺序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并计算出来。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259632" y="2060848"/>
            <a:ext cx="1224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04144" y="206084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=14+30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8747" y="263691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=44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804248" y="2060848"/>
            <a:ext cx="13681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5500688" y="2060848"/>
            <a:ext cx="2154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=175-100</a:t>
            </a:r>
          </a:p>
        </p:txBody>
      </p:sp>
      <p:sp>
        <p:nvSpPr>
          <p:cNvPr id="49" name="矩形 48"/>
          <p:cNvSpPr/>
          <p:nvPr/>
        </p:nvSpPr>
        <p:spPr>
          <a:xfrm>
            <a:off x="5485291" y="263691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=75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386040" y="4172776"/>
            <a:ext cx="1224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872794" y="4172776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=10+6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7397" y="4748840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=16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570616" y="4172776"/>
            <a:ext cx="13681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232069" y="4221088"/>
            <a:ext cx="13756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=48-9</a:t>
            </a:r>
          </a:p>
        </p:txBody>
      </p:sp>
      <p:sp>
        <p:nvSpPr>
          <p:cNvPr id="55" name="矩形 54"/>
          <p:cNvSpPr/>
          <p:nvPr/>
        </p:nvSpPr>
        <p:spPr>
          <a:xfrm>
            <a:off x="5216672" y="479715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=39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48" grpId="0"/>
      <p:bldP spid="49" grpId="0"/>
      <p:bldP spid="51" grpId="0"/>
      <p:bldP spid="52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42910" y="739202"/>
            <a:ext cx="738604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水果店有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筐等重的苹果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如果从每个筐里取出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千克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个筐里剩下的苹果的质量正好等于原来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筐苹果的质量。原来每筐苹果重多少千克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4120535"/>
            <a:ext cx="32031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20×7÷(7-3</a:t>
            </a:r>
            <a:r>
              <a:rPr lang="en-US" altLang="zh-CN" sz="3600" dirty="0" smtClean="0">
                <a:latin typeface="+mn-ea"/>
                <a:ea typeface="+mn-ea"/>
              </a:rPr>
              <a:t>)=</a:t>
            </a:r>
            <a:endParaRPr lang="zh-CN" altLang="zh-CN" sz="36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9289" y="4119463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35(</a:t>
            </a:r>
            <a:r>
              <a:rPr lang="zh-CN" altLang="zh-CN" sz="3600" dirty="0">
                <a:latin typeface="+mn-ea"/>
                <a:ea typeface="+mn-ea"/>
              </a:rPr>
              <a:t>千克</a:t>
            </a:r>
            <a:r>
              <a:rPr lang="en-US" altLang="zh-CN" sz="3600" dirty="0">
                <a:latin typeface="+mn-ea"/>
                <a:ea typeface="+mn-ea"/>
              </a:rPr>
              <a:t>)</a:t>
            </a:r>
            <a:endParaRPr lang="zh-CN" altLang="zh-CN" sz="36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4434" y="5364505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答：原来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每筐苹果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重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35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千克。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611560" y="160525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40+40÷8</a:t>
            </a:r>
            <a:endParaRPr lang="zh-CN" altLang="zh-CN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771800" y="751207"/>
            <a:ext cx="201622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口算比赛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4899785" y="1642317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32×4</a:t>
            </a:r>
            <a:endParaRPr lang="zh-CN" altLang="zh-CN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621222" y="256490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180÷9+7</a:t>
            </a:r>
          </a:p>
        </p:txBody>
      </p:sp>
      <p:sp>
        <p:nvSpPr>
          <p:cNvPr id="2" name="矩形 1"/>
          <p:cNvSpPr/>
          <p:nvPr/>
        </p:nvSpPr>
        <p:spPr>
          <a:xfrm>
            <a:off x="392864" y="3449275"/>
            <a:ext cx="302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125÷25×4</a:t>
            </a:r>
            <a:endParaRPr lang="zh-CN" altLang="zh-CN" sz="3600" dirty="0"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008" y="2583179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5×6×7</a:t>
            </a:r>
            <a:endParaRPr lang="zh-CN" altLang="zh-CN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555776" y="161438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=45</a:t>
            </a:r>
            <a:endParaRPr lang="zh-CN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6084168" y="166692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=128</a:t>
            </a:r>
            <a:endParaRPr lang="zh-CN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2483768" y="259212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=27</a:t>
            </a:r>
            <a:endParaRPr lang="zh-CN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608169" y="2612141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=210</a:t>
            </a:r>
            <a:endParaRPr lang="zh-CN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1916" y="343620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=20</a:t>
            </a:r>
            <a:endParaRPr lang="zh-CN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3831" y="3933056"/>
            <a:ext cx="790262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发现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没有括号的算式里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先算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200" i="1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      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后算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(        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072198" y="4857760"/>
            <a:ext cx="15124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乘除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法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2281" y="5572140"/>
            <a:ext cx="15124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加减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法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611560" y="1412776"/>
            <a:ext cx="7992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某植物园上午有游客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下午有游客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270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位游客需要一名保洁员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那么下午比上午多派几名保洁员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771800" y="751207"/>
            <a:ext cx="201622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解决问题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1" y="4154589"/>
            <a:ext cx="1008112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列式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995936" y="4134894"/>
            <a:ext cx="4320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/>
              <a:t>270÷30-180÷30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5936" y="5014917"/>
            <a:ext cx="3954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/>
              <a:t>(270-180)÷30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8642" y="4185366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方法一：</a:t>
            </a:r>
            <a:endParaRPr lang="zh-CN" altLang="en-US" sz="3200" b="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01534" y="5047590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方法二：</a:t>
            </a:r>
            <a:endParaRPr lang="zh-CN" altLang="en-US" sz="3200" b="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107678" y="80947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133785" y="764704"/>
            <a:ext cx="77405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 计算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96÷12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4×2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，说一说运算的顺序。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2267744" y="2511301"/>
            <a:ext cx="3733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C00000"/>
                </a:solidFill>
              </a:rPr>
              <a:t>＝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8+8</a:t>
            </a:r>
            <a:endParaRPr lang="en-US" altLang="zh-CN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2267744" y="3231381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C00000"/>
                </a:solidFill>
              </a:rPr>
              <a:t>＝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16</a:t>
            </a:r>
            <a:endParaRPr lang="en-US" altLang="zh-CN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20" descr="羊皮纸"/>
          <p:cNvSpPr txBox="1">
            <a:spLocks noChangeArrowheads="1"/>
          </p:cNvSpPr>
          <p:nvPr/>
        </p:nvSpPr>
        <p:spPr bwMode="auto">
          <a:xfrm>
            <a:off x="2750915" y="1772816"/>
            <a:ext cx="44656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96÷12</a:t>
            </a:r>
            <a:r>
              <a:rPr lang="zh-CN" altLang="en-US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＋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4×2</a:t>
            </a:r>
            <a:endParaRPr lang="en-US" altLang="zh-CN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2750916" y="2487036"/>
            <a:ext cx="1677068" cy="4248"/>
          </a:xfrm>
          <a:prstGeom prst="line">
            <a:avLst/>
          </a:prstGeom>
          <a:noFill/>
          <a:ln w="25400">
            <a:solidFill>
              <a:srgbClr val="440C4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28" name="Line 22"/>
          <p:cNvSpPr>
            <a:spLocks noChangeShapeType="1"/>
          </p:cNvSpPr>
          <p:nvPr/>
        </p:nvSpPr>
        <p:spPr bwMode="auto">
          <a:xfrm flipV="1">
            <a:off x="4843605" y="2494506"/>
            <a:ext cx="1075662" cy="4250"/>
          </a:xfrm>
          <a:prstGeom prst="line">
            <a:avLst/>
          </a:prstGeom>
          <a:noFill/>
          <a:ln w="25400">
            <a:solidFill>
              <a:srgbClr val="440C4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297916" y="4040318"/>
            <a:ext cx="5370428" cy="669478"/>
          </a:xfrm>
          <a:prstGeom prst="wedgeRoundRectCallout">
            <a:avLst>
              <a:gd name="adj1" fmla="val -58004"/>
              <a:gd name="adj2" fmla="val 32383"/>
              <a:gd name="adj3" fmla="val 16667"/>
            </a:avLst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第一步同时算除法和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乘法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0318"/>
            <a:ext cx="1527016" cy="1841513"/>
          </a:xfrm>
          <a:prstGeom prst="rect">
            <a:avLst/>
          </a:prstGeom>
        </p:spPr>
      </p:pic>
      <p:sp>
        <p:nvSpPr>
          <p:cNvPr id="32" name="AutoShape 3"/>
          <p:cNvSpPr>
            <a:spLocks noChangeArrowheads="1"/>
          </p:cNvSpPr>
          <p:nvPr/>
        </p:nvSpPr>
        <p:spPr bwMode="auto">
          <a:xfrm>
            <a:off x="2297916" y="4851979"/>
            <a:ext cx="5370428" cy="669478"/>
          </a:xfrm>
          <a:prstGeom prst="wedgeRoundRectCallout">
            <a:avLst>
              <a:gd name="adj1" fmla="val -60764"/>
              <a:gd name="adj2" fmla="val -58835"/>
              <a:gd name="adj3" fmla="val 16667"/>
            </a:avLst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步算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9" grpId="0"/>
      <p:bldP spid="20" grpId="0"/>
      <p:bldP spid="25" grpId="0" autoUpdateAnimBg="0"/>
      <p:bldP spid="27" grpId="0" animBg="1"/>
      <p:bldP spid="28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3725069" y="3810793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44730" y="556608"/>
            <a:ext cx="830373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（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）在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96÷12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4×2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的基础上加个小括号，变成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96÷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×2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，运算顺序怎样？</a:t>
            </a: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2267744" y="2807493"/>
            <a:ext cx="3733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C00000"/>
                </a:solidFill>
              </a:rPr>
              <a:t>＝</a:t>
            </a:r>
            <a:r>
              <a:rPr lang="en-US" altLang="zh-CN" sz="4000" dirty="0">
                <a:solidFill>
                  <a:srgbClr val="C00000"/>
                </a:solidFill>
                <a:latin typeface="宋体" panose="02010600030101010101" pitchFamily="2" charset="-122"/>
              </a:rPr>
              <a:t>96÷16×2</a:t>
            </a: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2267744" y="3509168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C00000"/>
                </a:solidFill>
              </a:rPr>
              <a:t>＝</a:t>
            </a:r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6×2</a:t>
            </a:r>
          </a:p>
        </p:txBody>
      </p:sp>
      <p:sp>
        <p:nvSpPr>
          <p:cNvPr id="29716" name="Text Box 20" descr="羊皮纸"/>
          <p:cNvSpPr txBox="1">
            <a:spLocks noChangeArrowheads="1"/>
          </p:cNvSpPr>
          <p:nvPr/>
        </p:nvSpPr>
        <p:spPr bwMode="auto">
          <a:xfrm>
            <a:off x="2747529" y="2137568"/>
            <a:ext cx="44656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latin typeface="宋体" panose="02010600030101010101" pitchFamily="2" charset="-122"/>
              </a:rPr>
              <a:t>96÷</a:t>
            </a:r>
            <a:r>
              <a:rPr lang="zh-CN" altLang="en-US" sz="4000" dirty="0">
                <a:latin typeface="宋体" panose="02010600030101010101" pitchFamily="2" charset="-122"/>
              </a:rPr>
              <a:t>（</a:t>
            </a:r>
            <a:r>
              <a:rPr lang="en-US" altLang="zh-CN" sz="4000" dirty="0">
                <a:latin typeface="宋体" panose="02010600030101010101" pitchFamily="2" charset="-122"/>
              </a:rPr>
              <a:t>12</a:t>
            </a:r>
            <a:r>
              <a:rPr lang="zh-CN" altLang="en-US" sz="4000" dirty="0">
                <a:latin typeface="宋体" panose="02010600030101010101" pitchFamily="2" charset="-122"/>
              </a:rPr>
              <a:t>＋</a:t>
            </a:r>
            <a:r>
              <a:rPr lang="en-US" altLang="zh-CN" sz="4000" dirty="0">
                <a:latin typeface="宋体" panose="02010600030101010101" pitchFamily="2" charset="-122"/>
              </a:rPr>
              <a:t>4</a:t>
            </a:r>
            <a:r>
              <a:rPr lang="zh-CN" altLang="en-US" sz="4000" dirty="0">
                <a:latin typeface="宋体" panose="02010600030101010101" pitchFamily="2" charset="-122"/>
              </a:rPr>
              <a:t>）</a:t>
            </a:r>
            <a:r>
              <a:rPr lang="en-US" altLang="zh-CN" sz="4000" dirty="0">
                <a:latin typeface="宋体" panose="02010600030101010101" pitchFamily="2" charset="-122"/>
              </a:rPr>
              <a:t>×2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2267744" y="4271168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C00000"/>
                </a:solidFill>
              </a:rPr>
              <a:t>＝</a:t>
            </a:r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</a:p>
        </p:txBody>
      </p:sp>
      <p:sp>
        <p:nvSpPr>
          <p:cNvPr id="29718" name="Line 22"/>
          <p:cNvSpPr>
            <a:spLocks noChangeShapeType="1"/>
          </p:cNvSpPr>
          <p:nvPr/>
        </p:nvSpPr>
        <p:spPr bwMode="auto">
          <a:xfrm>
            <a:off x="4020344" y="2823368"/>
            <a:ext cx="1905000" cy="0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2364127" y="5207794"/>
            <a:ext cx="5370428" cy="669478"/>
          </a:xfrm>
          <a:prstGeom prst="wedgeRoundRectCallout">
            <a:avLst>
              <a:gd name="adj1" fmla="val -62219"/>
              <a:gd name="adj2" fmla="val -59575"/>
              <a:gd name="adj3" fmla="val 16667"/>
            </a:avLst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要先算括号里面的。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395799"/>
            <a:ext cx="1527016" cy="1841513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autoUpdateAnimBg="0"/>
      <p:bldP spid="29714" grpId="0"/>
      <p:bldP spid="29715" grpId="0"/>
      <p:bldP spid="29716" grpId="0" autoUpdateAnimBg="0"/>
      <p:bldP spid="29717" grpId="0"/>
      <p:bldP spid="2971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905053" y="3957588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28600" y="547083"/>
            <a:ext cx="85918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 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）在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96÷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的基础上加上中括号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“[ ]”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，变成另一个算式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96÷[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×2]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，运算顺序怎样？</a:t>
            </a:r>
          </a:p>
        </p:txBody>
      </p:sp>
      <p:sp>
        <p:nvSpPr>
          <p:cNvPr id="30735" name="Text Box 15" descr="羊皮纸"/>
          <p:cNvSpPr txBox="1">
            <a:spLocks noChangeArrowheads="1"/>
          </p:cNvSpPr>
          <p:nvPr/>
        </p:nvSpPr>
        <p:spPr bwMode="auto">
          <a:xfrm>
            <a:off x="4066728" y="2420888"/>
            <a:ext cx="525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latin typeface="宋体" panose="02010600030101010101" pitchFamily="2" charset="-122"/>
              </a:rPr>
              <a:t>96÷[</a:t>
            </a:r>
            <a:r>
              <a:rPr lang="zh-CN" altLang="en-US" sz="4000">
                <a:latin typeface="宋体" panose="02010600030101010101" pitchFamily="2" charset="-122"/>
              </a:rPr>
              <a:t>（</a:t>
            </a:r>
            <a:r>
              <a:rPr lang="en-US" altLang="zh-CN" sz="4000">
                <a:latin typeface="宋体" panose="02010600030101010101" pitchFamily="2" charset="-122"/>
              </a:rPr>
              <a:t>12</a:t>
            </a:r>
            <a:r>
              <a:rPr lang="zh-CN" altLang="en-US" sz="4000">
                <a:latin typeface="宋体" panose="02010600030101010101" pitchFamily="2" charset="-122"/>
              </a:rPr>
              <a:t>＋</a:t>
            </a:r>
            <a:r>
              <a:rPr lang="en-US" altLang="zh-CN" sz="4000">
                <a:latin typeface="宋体" panose="02010600030101010101" pitchFamily="2" charset="-122"/>
              </a:rPr>
              <a:t>4</a:t>
            </a:r>
            <a:r>
              <a:rPr lang="zh-CN" altLang="en-US" sz="4000">
                <a:latin typeface="宋体" panose="02010600030101010101" pitchFamily="2" charset="-122"/>
              </a:rPr>
              <a:t>）</a:t>
            </a:r>
            <a:r>
              <a:rPr lang="en-US" altLang="zh-CN" sz="4000">
                <a:latin typeface="宋体" panose="02010600030101010101" pitchFamily="2" charset="-122"/>
              </a:rPr>
              <a:t>×2]</a:t>
            </a:r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>
            <a:off x="5743128" y="3122563"/>
            <a:ext cx="1905000" cy="0"/>
          </a:xfrm>
          <a:prstGeom prst="line">
            <a:avLst/>
          </a:prstGeom>
          <a:noFill/>
          <a:ln w="41275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6207422" y="3107849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Arial" panose="020B0604020202020204" pitchFamily="34" charset="0"/>
              </a:rPr>
              <a:t>①</a:t>
            </a:r>
          </a:p>
        </p:txBody>
      </p:sp>
      <p:sp>
        <p:nvSpPr>
          <p:cNvPr id="30739" name="未知"/>
          <p:cNvSpPr/>
          <p:nvPr/>
        </p:nvSpPr>
        <p:spPr bwMode="auto">
          <a:xfrm>
            <a:off x="6505128" y="3579763"/>
            <a:ext cx="1828800" cy="304800"/>
          </a:xfrm>
          <a:custGeom>
            <a:avLst/>
            <a:gdLst>
              <a:gd name="T0" fmla="*/ 0 w 544"/>
              <a:gd name="T1" fmla="*/ 0 h 136"/>
              <a:gd name="T2" fmla="*/ 0 w 544"/>
              <a:gd name="T3" fmla="*/ 683110562 h 136"/>
              <a:gd name="T4" fmla="*/ 2147483647 w 544"/>
              <a:gd name="T5" fmla="*/ 683110562 h 136"/>
              <a:gd name="T6" fmla="*/ 0 60000 65536"/>
              <a:gd name="T7" fmla="*/ 0 60000 65536"/>
              <a:gd name="T8" fmla="*/ 0 60000 65536"/>
              <a:gd name="T9" fmla="*/ 0 w 544"/>
              <a:gd name="T10" fmla="*/ 0 h 136"/>
              <a:gd name="T11" fmla="*/ 544 w 544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4" h="136">
                <a:moveTo>
                  <a:pt x="0" y="0"/>
                </a:moveTo>
                <a:lnTo>
                  <a:pt x="0" y="136"/>
                </a:lnTo>
                <a:lnTo>
                  <a:pt x="544" y="136"/>
                </a:lnTo>
              </a:path>
            </a:pathLst>
          </a:custGeom>
          <a:ln w="53975">
            <a:solidFill>
              <a:srgbClr val="FF0000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7496472" y="378904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Arial" panose="020B0604020202020204" pitchFamily="34" charset="0"/>
              </a:rPr>
              <a:t>②</a:t>
            </a:r>
          </a:p>
        </p:txBody>
      </p:sp>
      <p:sp>
        <p:nvSpPr>
          <p:cNvPr id="30741" name="未知"/>
          <p:cNvSpPr/>
          <p:nvPr/>
        </p:nvSpPr>
        <p:spPr bwMode="auto">
          <a:xfrm>
            <a:off x="4828728" y="3109863"/>
            <a:ext cx="2971800" cy="1460500"/>
          </a:xfrm>
          <a:custGeom>
            <a:avLst/>
            <a:gdLst>
              <a:gd name="T0" fmla="*/ 0 w 544"/>
              <a:gd name="T1" fmla="*/ 0 h 136"/>
              <a:gd name="T2" fmla="*/ 0 w 544"/>
              <a:gd name="T3" fmla="*/ 2147483647 h 136"/>
              <a:gd name="T4" fmla="*/ 2147483647 w 544"/>
              <a:gd name="T5" fmla="*/ 2147483647 h 136"/>
              <a:gd name="T6" fmla="*/ 0 60000 65536"/>
              <a:gd name="T7" fmla="*/ 0 60000 65536"/>
              <a:gd name="T8" fmla="*/ 0 60000 65536"/>
              <a:gd name="T9" fmla="*/ 0 w 544"/>
              <a:gd name="T10" fmla="*/ 0 h 136"/>
              <a:gd name="T11" fmla="*/ 544 w 544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4" h="136">
                <a:moveTo>
                  <a:pt x="0" y="0"/>
                </a:moveTo>
                <a:lnTo>
                  <a:pt x="0" y="136"/>
                </a:lnTo>
                <a:lnTo>
                  <a:pt x="544" y="136"/>
                </a:lnTo>
              </a:path>
            </a:pathLst>
          </a:custGeom>
          <a:ln w="53975">
            <a:solidFill>
              <a:srgbClr val="FF0000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6048672" y="4860449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Arial" panose="020B0604020202020204" pitchFamily="34" charset="0"/>
              </a:rPr>
              <a:t>③</a:t>
            </a:r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 flipV="1">
            <a:off x="8333928" y="3046363"/>
            <a:ext cx="0" cy="838200"/>
          </a:xfrm>
          <a:prstGeom prst="line">
            <a:avLst/>
          </a:prstGeom>
          <a:noFill/>
          <a:ln w="53975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Line 24"/>
          <p:cNvSpPr>
            <a:spLocks noChangeShapeType="1"/>
          </p:cNvSpPr>
          <p:nvPr/>
        </p:nvSpPr>
        <p:spPr bwMode="auto">
          <a:xfrm flipV="1">
            <a:off x="7800528" y="4265563"/>
            <a:ext cx="0" cy="317529"/>
          </a:xfrm>
          <a:prstGeom prst="line">
            <a:avLst/>
          </a:prstGeom>
          <a:noFill/>
          <a:ln w="53975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44" y="2636912"/>
            <a:ext cx="1586328" cy="2482389"/>
          </a:xfrm>
          <a:prstGeom prst="rect">
            <a:avLst/>
          </a:prstGeom>
        </p:spPr>
      </p:pic>
      <p:sp>
        <p:nvSpPr>
          <p:cNvPr id="9234" name="AutoShape 11"/>
          <p:cNvSpPr>
            <a:spLocks noChangeArrowheads="1"/>
          </p:cNvSpPr>
          <p:nvPr/>
        </p:nvSpPr>
        <p:spPr bwMode="auto">
          <a:xfrm>
            <a:off x="1579030" y="3284984"/>
            <a:ext cx="3064978" cy="3180754"/>
          </a:xfrm>
          <a:prstGeom prst="wedgeRoundRectCallout">
            <a:avLst>
              <a:gd name="adj1" fmla="val -47438"/>
              <a:gd name="adj2" fmla="val -54943"/>
              <a:gd name="adj3" fmla="val 16667"/>
            </a:avLst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一个算式里既有小括号，又有中括号，要先算小括号里面的，再算中括号里面的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utoUpdateAnimBg="0"/>
      <p:bldP spid="30735" grpId="0" autoUpdateAnimBg="0"/>
      <p:bldP spid="30737" grpId="0" animBg="1"/>
      <p:bldP spid="30738" grpId="0" autoUpdateAnimBg="0"/>
      <p:bldP spid="30739" grpId="0" animBg="1"/>
      <p:bldP spid="30740" grpId="0" autoUpdateAnimBg="0"/>
      <p:bldP spid="30741" grpId="0" animBg="1"/>
      <p:bldP spid="30742" grpId="0" autoUpdateAnimBg="0"/>
      <p:bldP spid="30743" grpId="0" animBg="1"/>
      <p:bldP spid="30744" grpId="0" animBg="1"/>
      <p:bldP spid="92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178077" y="483497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1730152" y="3999954"/>
            <a:ext cx="3733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</a:rPr>
              <a:t>＝</a:t>
            </a:r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</a:rPr>
              <a:t>96÷[16×2]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1806352" y="4701629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</a:rPr>
              <a:t>＝</a:t>
            </a:r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</a:rPr>
              <a:t>96÷32</a:t>
            </a:r>
          </a:p>
        </p:txBody>
      </p:sp>
      <p:sp>
        <p:nvSpPr>
          <p:cNvPr id="10250" name="Text Box 15" descr="羊皮纸"/>
          <p:cNvSpPr txBox="1">
            <a:spLocks noChangeArrowheads="1"/>
          </p:cNvSpPr>
          <p:nvPr/>
        </p:nvSpPr>
        <p:spPr bwMode="auto">
          <a:xfrm>
            <a:off x="2339752" y="3298279"/>
            <a:ext cx="525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latin typeface="宋体" panose="02010600030101010101" pitchFamily="2" charset="-122"/>
              </a:rPr>
              <a:t>96÷[</a:t>
            </a:r>
            <a:r>
              <a:rPr lang="zh-CN" altLang="en-US" sz="4000" dirty="0">
                <a:latin typeface="宋体" panose="02010600030101010101" pitchFamily="2" charset="-122"/>
              </a:rPr>
              <a:t>（</a:t>
            </a:r>
            <a:r>
              <a:rPr lang="en-US" altLang="zh-CN" sz="4000" dirty="0">
                <a:latin typeface="宋体" panose="02010600030101010101" pitchFamily="2" charset="-122"/>
              </a:rPr>
              <a:t>12</a:t>
            </a:r>
            <a:r>
              <a:rPr lang="zh-CN" altLang="en-US" sz="4000" dirty="0">
                <a:latin typeface="宋体" panose="02010600030101010101" pitchFamily="2" charset="-122"/>
              </a:rPr>
              <a:t>＋</a:t>
            </a:r>
            <a:r>
              <a:rPr lang="en-US" altLang="zh-CN" sz="4000" dirty="0">
                <a:latin typeface="宋体" panose="02010600030101010101" pitchFamily="2" charset="-122"/>
              </a:rPr>
              <a:t>4</a:t>
            </a:r>
            <a:r>
              <a:rPr lang="zh-CN" altLang="en-US" sz="4000" dirty="0">
                <a:latin typeface="宋体" panose="02010600030101010101" pitchFamily="2" charset="-122"/>
              </a:rPr>
              <a:t>）</a:t>
            </a:r>
            <a:r>
              <a:rPr lang="en-US" altLang="zh-CN" sz="4000" dirty="0">
                <a:latin typeface="宋体" panose="02010600030101010101" pitchFamily="2" charset="-122"/>
              </a:rPr>
              <a:t>×2]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1806352" y="5463629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</a:rPr>
              <a:t>＝</a:t>
            </a:r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28600" y="758967"/>
            <a:ext cx="8591872" cy="223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 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）在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96÷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的基础上加上中括号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“[ ]”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，变成另一个算式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96÷[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×2]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，运算顺序怎样？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/>
      <p:bldP spid="30734" grpId="0"/>
      <p:bldP spid="307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827584" y="1465208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96÷[35-(98-87)]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5004048" y="141277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</a:rPr>
              <a:t>1450÷[2×(16+9)]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611561" y="2134597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=96÷[35-11]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611560" y="2854677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=96÷24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11560" y="3502749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=4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48" name="Line 17"/>
          <p:cNvSpPr>
            <a:spLocks noChangeShapeType="1"/>
          </p:cNvSpPr>
          <p:nvPr/>
        </p:nvSpPr>
        <p:spPr bwMode="auto">
          <a:xfrm>
            <a:off x="2660214" y="2134597"/>
            <a:ext cx="1191706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17"/>
          <p:cNvSpPr>
            <a:spLocks noChangeShapeType="1"/>
          </p:cNvSpPr>
          <p:nvPr/>
        </p:nvSpPr>
        <p:spPr bwMode="auto">
          <a:xfrm>
            <a:off x="1907704" y="2803299"/>
            <a:ext cx="1191706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TextBox 14"/>
          <p:cNvSpPr txBox="1"/>
          <p:nvPr/>
        </p:nvSpPr>
        <p:spPr>
          <a:xfrm>
            <a:off x="4788025" y="2060848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=1450÷[2×25]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54" name="TextBox 14"/>
          <p:cNvSpPr txBox="1"/>
          <p:nvPr/>
        </p:nvSpPr>
        <p:spPr>
          <a:xfrm>
            <a:off x="4788024" y="2780928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=1450÷50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55" name="TextBox 14"/>
          <p:cNvSpPr txBox="1"/>
          <p:nvPr/>
        </p:nvSpPr>
        <p:spPr>
          <a:xfrm>
            <a:off x="4788024" y="3429000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=29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56" name="Line 17"/>
          <p:cNvSpPr>
            <a:spLocks noChangeShapeType="1"/>
          </p:cNvSpPr>
          <p:nvPr/>
        </p:nvSpPr>
        <p:spPr bwMode="auto">
          <a:xfrm>
            <a:off x="7268726" y="2060848"/>
            <a:ext cx="1191706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17"/>
          <p:cNvSpPr>
            <a:spLocks noChangeShapeType="1"/>
          </p:cNvSpPr>
          <p:nvPr/>
        </p:nvSpPr>
        <p:spPr bwMode="auto">
          <a:xfrm>
            <a:off x="6548646" y="2729550"/>
            <a:ext cx="1191706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 animBg="1"/>
      <p:bldP spid="51" grpId="0" animBg="1"/>
      <p:bldP spid="53" grpId="0"/>
      <p:bldP spid="54" grpId="0"/>
      <p:bldP spid="55" grpId="0"/>
      <p:bldP spid="56" grpId="0" animBg="1"/>
      <p:bldP spid="5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983</Words>
  <Application>WPS 演示</Application>
  <PresentationFormat>全屏显示(4:3)</PresentationFormat>
  <Paragraphs>207</Paragraphs>
  <Slides>21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人教版数学四年级下第1单元</dc:title>
  <dc:creator>吉林梓翰教育图书有限公司</dc:creator>
  <cp:lastModifiedBy>lenovop</cp:lastModifiedBy>
  <cp:revision>647</cp:revision>
  <dcterms:created xsi:type="dcterms:W3CDTF">2015-11-21T07:20:00Z</dcterms:created>
  <dcterms:modified xsi:type="dcterms:W3CDTF">2021-11-01T03:23:21Z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